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85" r:id="rId11"/>
    <p:sldId id="272" r:id="rId12"/>
    <p:sldId id="274" r:id="rId13"/>
    <p:sldId id="275" r:id="rId14"/>
    <p:sldId id="266" r:id="rId15"/>
    <p:sldId id="268" r:id="rId16"/>
    <p:sldId id="267" r:id="rId17"/>
    <p:sldId id="269" r:id="rId18"/>
    <p:sldId id="271" r:id="rId19"/>
    <p:sldId id="270" r:id="rId20"/>
    <p:sldId id="298" r:id="rId21"/>
    <p:sldId id="301" r:id="rId22"/>
    <p:sldId id="309" r:id="rId23"/>
    <p:sldId id="310" r:id="rId24"/>
    <p:sldId id="302" r:id="rId25"/>
    <p:sldId id="317" r:id="rId26"/>
    <p:sldId id="279" r:id="rId27"/>
    <p:sldId id="313" r:id="rId28"/>
    <p:sldId id="299" r:id="rId29"/>
    <p:sldId id="278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3"/>
    <p:restoredTop sz="86411"/>
  </p:normalViewPr>
  <p:slideViewPr>
    <p:cSldViewPr snapToGrid="0" snapToObjects="1">
      <p:cViewPr varScale="1">
        <p:scale>
          <a:sx n="96" d="100"/>
          <a:sy n="96" d="100"/>
        </p:scale>
        <p:origin x="1416" y="168"/>
      </p:cViewPr>
      <p:guideLst/>
    </p:cSldViewPr>
  </p:slideViewPr>
  <p:outlineViewPr>
    <p:cViewPr>
      <p:scale>
        <a:sx n="40" d="100"/>
        <a:sy n="40" d="100"/>
      </p:scale>
      <p:origin x="0" y="-10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320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84E0123-A2ED-4743-932B-76698AB0B2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C26EB3-B652-974D-9819-E8F5A3E84C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3EC10-CBF7-E345-8789-E52F24A7B69B}" type="datetimeFigureOut">
              <a:rPr lang="fr-CH" smtClean="0"/>
              <a:t>10.02.24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DFE9ACD-0C0B-9F4A-A333-1C7A9FBDB8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5CF4A3-D773-0240-BB53-9D1F9D91D1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E52DC-12FA-3B49-9397-8FC25F7EAA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7670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1ABAA-5725-154C-A1FE-A1DD6ADA7DCC}" type="datetimeFigureOut">
              <a:rPr lang="fr-CH" smtClean="0"/>
              <a:t>10.02.24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1EFDE-FBDF-9143-901D-00DCD5814E0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6633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58365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89210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6487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5672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4997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58243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14726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58879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3726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3042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488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169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8561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2426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47006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7181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46173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29520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EFDE-FBDF-9143-901D-00DCD5814E00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6475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8275C-3286-2448-B5B2-79293ABA3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ED5E2C-078D-394C-AA2F-E87C220256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33D30A-E9D5-514B-BB9F-9ACC26D44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3BC3F-1558-B343-9767-D4825BC72266}" type="datetime1">
              <a:rPr lang="fr-CH" smtClean="0"/>
              <a:t>10.02.24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CD818C-8BC8-3441-A37E-4E0ABFAD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102E68-D45F-744C-9660-CDE52086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8941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DFDBE-1492-9C42-A515-3F87A1E7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C9FEB19-CC81-E941-AA98-B10945BA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57A7A0-FC94-0A42-A012-7DDAE5DF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1413-F92C-5540-AF8D-10EAB1690C09}" type="datetime1">
              <a:rPr lang="fr-CH" smtClean="0"/>
              <a:t>10.02.24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1E8205-0FB1-CA41-AD33-8B5D74AD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CFB7A4-009B-C447-89BA-CAD75BCE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6439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AFC6C19-4DB7-AA4C-864C-5B77D3CB3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174D63-92BB-3744-970A-167E244F5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F9FD88-7EFA-DD45-AADA-3EF2E493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C81F-3563-7948-BD0F-B8AE2636F4CA}" type="datetime1">
              <a:rPr lang="fr-CH" smtClean="0"/>
              <a:t>10.02.24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5BBFCF-17B6-3F41-8D14-0D5A07D5D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69AF44-557F-7846-B295-C167A1C3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8506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D31BA4-5C93-C540-AA5B-BF796964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97EF65-1935-634B-B494-B87D68959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0100AE-07BA-5244-B615-46514FF7A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18BE-26E9-E649-A5A3-9D4B1515BA06}" type="datetime1">
              <a:rPr lang="fr-CH" smtClean="0"/>
              <a:t>10.02.24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E3921E-32DA-F243-8B0C-9C9B770BC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32219D-C876-2846-9859-7EB4963E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748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1E8150-2262-0446-853D-BCB9B68F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D8472A-4DAA-0A43-B6EA-BF7239DBD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CCA7B2-1F87-D946-8CE5-7F815A751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D7A2-2EBF-1C4C-814B-E11409851E84}" type="datetime1">
              <a:rPr lang="fr-CH" smtClean="0"/>
              <a:t>10.02.24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A7056B-13B2-734C-8C54-CA6F3907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2484E9-2A0D-DD44-94F8-C91F5FEA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4662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06869-CF3D-594A-BC19-5E8A2EB2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EBE1E8-7C29-9745-B81F-E791E65B1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41641C-33F7-BF4C-873B-61FA3C29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89EC20-4EF4-A74F-9FA6-A30E11010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9D73-2ED1-F94D-9FCF-5255AB25D6A8}" type="datetime1">
              <a:rPr lang="fr-CH" smtClean="0"/>
              <a:t>10.02.24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0B698F-62DD-D142-B966-684EAC23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F7BE9A-2AE3-D643-8A73-9AF5B7E6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5892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A91AA9-A2C4-624C-BC2A-B3D393455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DBFE09-7536-D047-9E0B-2C294607E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9F202B-4C78-B94F-BECA-EAFE92F17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916CB38-6ED7-A84E-A666-70D700858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DFC39C6-43AB-CA46-B5A9-F5CDAABB5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97431D-0C8F-5144-99C1-103F0C358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4EEC4-B664-6448-9C35-0889D83C02BE}" type="datetime1">
              <a:rPr lang="fr-CH" smtClean="0"/>
              <a:t>10.02.24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8AFCB57-002B-6A40-BABB-F3E1984A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7DBB40C-DF44-0844-AAF2-C32C53AB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9835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885D07-8D95-B048-B892-CFD3585D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467CA71-61C5-E646-9111-5D1B68F5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67793-9C40-E847-BF79-2A7E17AEA492}" type="datetime1">
              <a:rPr lang="fr-CH" smtClean="0"/>
              <a:t>10.02.24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F16AE2-487D-794B-8E9D-BE040BFD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791D73-097C-3A4A-AB9E-A9FF2726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111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BF7DA05-F6BA-AA42-90D0-482C34A3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2212-B89C-BE4F-9CD7-D225D8447936}" type="datetime1">
              <a:rPr lang="fr-CH" smtClean="0"/>
              <a:t>10.02.24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F7A92F-DC6A-F840-AB05-D77F261A0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8A18A2-67EA-BA4A-B57B-9AA84DEB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1836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E135FC-F548-344D-86B5-906F0C71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312B6E-DED2-EB44-BB92-7686CBFEB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B1D21C-99AD-E341-88E2-C5D14B186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64C4E0-BBCF-DE4F-9D38-278F56970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B40A9-F3ED-1644-B9D9-FE324DA30A3D}" type="datetime1">
              <a:rPr lang="fr-CH" smtClean="0"/>
              <a:t>10.02.24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5D43A7-6C4E-834C-B395-1FD1FE60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861E7E-BA2A-814C-8A1A-2430C917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B71A14-4ABF-D44E-B21A-F3C4EBAC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F58BAE-8ED4-7644-BC0A-30AD67D5A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4BF6EE-BDA5-534D-BDA6-7EC61311E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E6167E-50A3-1F43-B8D3-E22E42BF3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F005F-B092-5B48-88DB-BB4599F14139}" type="datetime1">
              <a:rPr lang="fr-CH" smtClean="0"/>
              <a:t>10.02.24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0E3912-1F9B-A14C-9AA3-85CBA1CF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DE0E62-0856-8A45-8D02-87DCAE036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1872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35FF721-9868-A44B-A9E1-C8C550469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FA7A41-B045-ED46-95B1-3F465F61E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7C6984-5C03-2E46-A826-9B831BEE0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AC02D-28F1-B84B-93C9-FDB7664F92BA}" type="datetime1">
              <a:rPr lang="fr-CH" smtClean="0"/>
              <a:t>10.02.24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34B4F7-D730-C64E-8D0D-CFE4B301E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C6A9A0-F540-C048-B7DF-7AFED5B0B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577E1-A7CD-FD46-804E-6EB664C7E3B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1773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https://upload.wikimedia.org/wikipedia/commons/thumb/1/1a/London_Array_from_Air_2019.jpg/800px-London_Array_from_Air_2019.jpg" TargetMode="Externa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file:////var/folders/tn/jm93s5790tn2tq6bfffhhsb80000gn/T/com.microsoft.Word/WebArchiveCopyPasteTempFiles/page5image56656288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file:////var/folders/tn/jm93s5790tn2tq6bfffhhsb80000gn/T/com.microsoft.Word/WebArchiveCopyPasteTempFiles/page29image17326000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BA31DB-591C-2A46-8D9B-A3337E6B27A2}"/>
              </a:ext>
            </a:extLst>
          </p:cNvPr>
          <p:cNvSpPr txBox="1"/>
          <p:nvPr/>
        </p:nvSpPr>
        <p:spPr>
          <a:xfrm>
            <a:off x="193444" y="1018463"/>
            <a:ext cx="1638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Janvier 2024 </a:t>
            </a:r>
            <a:endParaRPr lang="fr-CH" sz="1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9215A9-1C9A-C44F-B53D-C4B6E1CD5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94" y="409966"/>
            <a:ext cx="5357011" cy="60380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32F4EF3-BC00-1D4D-BA0F-2656DB3506CC}"/>
              </a:ext>
            </a:extLst>
          </p:cNvPr>
          <p:cNvSpPr txBox="1"/>
          <p:nvPr/>
        </p:nvSpPr>
        <p:spPr>
          <a:xfrm>
            <a:off x="9286507" y="1018463"/>
            <a:ext cx="1750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L'actuel LHC  </a:t>
            </a:r>
            <a:endParaRPr lang="fr-CH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98F50D-9098-2B43-8DE5-65C273041AA5}"/>
              </a:ext>
            </a:extLst>
          </p:cNvPr>
          <p:cNvSpPr txBox="1"/>
          <p:nvPr/>
        </p:nvSpPr>
        <p:spPr>
          <a:xfrm>
            <a:off x="9912149" y="1492160"/>
            <a:ext cx="497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</a:t>
            </a:r>
            <a:r>
              <a:rPr lang="fr-CH" dirty="0">
                <a:effectLst/>
              </a:rPr>
              <a:t> </a:t>
            </a:r>
            <a:endParaRPr lang="fr-CH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038ECB-886B-BC48-B288-523BCF513C28}"/>
              </a:ext>
            </a:extLst>
          </p:cNvPr>
          <p:cNvSpPr txBox="1"/>
          <p:nvPr/>
        </p:nvSpPr>
        <p:spPr>
          <a:xfrm>
            <a:off x="9169935" y="1965857"/>
            <a:ext cx="2252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projet de FCC</a:t>
            </a:r>
            <a:r>
              <a:rPr lang="fr-CH" sz="2400" dirty="0">
                <a:effectLst/>
              </a:rPr>
              <a:t> </a:t>
            </a:r>
            <a:endParaRPr lang="fr-CH" sz="2400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872B5718-6CC2-FD42-BFD9-12E2561A8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8785" y="6202854"/>
            <a:ext cx="1129097" cy="325390"/>
          </a:xfrm>
        </p:spPr>
        <p:txBody>
          <a:bodyPr/>
          <a:lstStyle/>
          <a:p>
            <a:r>
              <a:rPr lang="fr-CH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CERN</a:t>
            </a:r>
            <a:r>
              <a:rPr lang="fr-CH" dirty="0">
                <a:solidFill>
                  <a:schemeClr val="tx1"/>
                </a:solidFill>
                <a:effectLst/>
              </a:rPr>
              <a:t> </a:t>
            </a:r>
            <a:endParaRPr lang="fr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2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F882699-C826-7944-AC3F-67A3B7236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10</a:t>
            </a:fld>
            <a:endParaRPr lang="fr-CH"/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2A347F54-D653-B843-AE0E-BA91C89C8D2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E577E1-A7CD-FD46-804E-6EB664C7E3B0}" type="slidenum">
              <a:rPr lang="fr-CH" smtClean="0"/>
              <a:pPr/>
              <a:t>10</a:t>
            </a:fld>
            <a:endParaRPr lang="fr-CH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C18EEB-B9A1-6243-AC9E-242C5E979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325C300-D045-E54C-BACE-41786CB4996A}"/>
              </a:ext>
            </a:extLst>
          </p:cNvPr>
          <p:cNvSpPr txBox="1"/>
          <p:nvPr/>
        </p:nvSpPr>
        <p:spPr>
          <a:xfrm>
            <a:off x="193444" y="1018463"/>
            <a:ext cx="1638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Janvier2024</a:t>
            </a:r>
            <a:endParaRPr lang="fr-CH" sz="12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9460C4-9E82-9546-A9B4-481A181D4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06" y="2838408"/>
            <a:ext cx="27057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CH" sz="2400" b="1" dirty="0"/>
              <a:t>Sur le climat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0556E0-2C63-2C4C-87B8-3D91E0CE5BFB}"/>
              </a:ext>
            </a:extLst>
          </p:cNvPr>
          <p:cNvSpPr txBox="1"/>
          <p:nvPr/>
        </p:nvSpPr>
        <p:spPr>
          <a:xfrm>
            <a:off x="4469032" y="372523"/>
            <a:ext cx="2767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  <a:endParaRPr lang="fr-CH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7C5907-7776-7244-A8D0-0AAFB2F4E3C2}"/>
              </a:ext>
            </a:extLst>
          </p:cNvPr>
          <p:cNvSpPr txBox="1"/>
          <p:nvPr/>
        </p:nvSpPr>
        <p:spPr>
          <a:xfrm>
            <a:off x="255806" y="1641198"/>
            <a:ext cx="270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/>
              <a:t>Sur la transition énergétique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24EBE55-BAC6-0C4A-A0E4-4BE42A9765DB}"/>
              </a:ext>
            </a:extLst>
          </p:cNvPr>
          <p:cNvSpPr txBox="1"/>
          <p:nvPr/>
        </p:nvSpPr>
        <p:spPr>
          <a:xfrm>
            <a:off x="193444" y="4121790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/>
              <a:t>Sur le territoire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6DB5AF-8C67-1344-B97F-2D2D325BF3D1}"/>
              </a:ext>
            </a:extLst>
          </p:cNvPr>
          <p:cNvSpPr txBox="1"/>
          <p:nvPr/>
        </p:nvSpPr>
        <p:spPr>
          <a:xfrm>
            <a:off x="3048000" y="2838408"/>
            <a:ext cx="7535333" cy="77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r-CH" sz="20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Gigantesques émissions directes de GES du type fluorés</a:t>
            </a:r>
          </a:p>
          <a:p>
            <a:pPr>
              <a:lnSpc>
                <a:spcPct val="115000"/>
              </a:lnSpc>
            </a:pPr>
            <a:r>
              <a:rPr lang="fr-CH" sz="20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Gigantesques émissions de GES liées à la consommation d'électricité</a:t>
            </a:r>
            <a:endParaRPr lang="fr-CH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1AE92D-D6D0-FE45-8283-3861AE7245A5}"/>
              </a:ext>
            </a:extLst>
          </p:cNvPr>
          <p:cNvSpPr txBox="1"/>
          <p:nvPr/>
        </p:nvSpPr>
        <p:spPr>
          <a:xfrm>
            <a:off x="3048000" y="1656586"/>
            <a:ext cx="7287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Appropriation d'énormes ressources électriques</a:t>
            </a:r>
            <a:r>
              <a:rPr lang="fr-CH" sz="2000" dirty="0">
                <a:effectLst/>
              </a:rPr>
              <a:t> </a:t>
            </a:r>
            <a:endParaRPr lang="fr-CH" sz="2000" dirty="0"/>
          </a:p>
        </p:txBody>
      </p:sp>
      <p:sp>
        <p:nvSpPr>
          <p:cNvPr id="12" name="Espace réservé du numéro de diapositive 7">
            <a:extLst>
              <a:ext uri="{FF2B5EF4-FFF2-40B4-BE49-F238E27FC236}">
                <a16:creationId xmlns:a16="http://schemas.microsoft.com/office/drawing/2014/main" id="{4A3D8DC3-E1C6-EA48-98C4-B8B12CCA5810}"/>
              </a:ext>
            </a:extLst>
          </p:cNvPr>
          <p:cNvSpPr txBox="1">
            <a:spLocks/>
          </p:cNvSpPr>
          <p:nvPr/>
        </p:nvSpPr>
        <p:spPr>
          <a:xfrm>
            <a:off x="9211733" y="6285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pPr/>
              <a:t>10</a:t>
            </a:fld>
            <a:endParaRPr lang="fr-CH" sz="2000" b="1" dirty="0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2B6B2B-42B7-474E-90A3-5593D33210E1}"/>
              </a:ext>
            </a:extLst>
          </p:cNvPr>
          <p:cNvSpPr txBox="1"/>
          <p:nvPr/>
        </p:nvSpPr>
        <p:spPr>
          <a:xfrm>
            <a:off x="3047999" y="4121790"/>
            <a:ext cx="7659757" cy="1666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r-CH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Chantier de </a:t>
            </a:r>
            <a:r>
              <a:rPr lang="fr-CH" dirty="0">
                <a:solidFill>
                  <a:srgbClr val="26262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fr-CH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ans:	Va et vient con</a:t>
            </a:r>
            <a:r>
              <a:rPr lang="fr-CH" dirty="0">
                <a:solidFill>
                  <a:srgbClr val="26262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tinu de </a:t>
            </a:r>
            <a:r>
              <a:rPr lang="fr-CH" dirty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poids lourds et de convois ferroviaires</a:t>
            </a:r>
          </a:p>
          <a:p>
            <a:pPr>
              <a:lnSpc>
                <a:spcPct val="115000"/>
              </a:lnSpc>
            </a:pPr>
            <a:r>
              <a:rPr lang="fr-CH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Déplacements de milliers d’ouvriers</a:t>
            </a:r>
          </a:p>
          <a:p>
            <a:pPr>
              <a:lnSpc>
                <a:spcPct val="115000"/>
              </a:lnSpc>
            </a:pPr>
            <a:r>
              <a:rPr lang="fr-CH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Montagne de matériaux d'extraction</a:t>
            </a:r>
            <a:endParaRPr lang="fr-CH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fr-CH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Impact sur l’agriculture, la biodiversité, l’eau, le paysage ...</a:t>
            </a:r>
            <a:endParaRPr lang="fr-CH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fr-CH" dirty="0">
                <a:solidFill>
                  <a:srgbClr val="26262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Déchets radioactifs</a:t>
            </a:r>
            <a:endParaRPr lang="fr-CH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4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AA6122-A15B-D547-AB66-090F5BB76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12" y="1942806"/>
            <a:ext cx="11769698" cy="419076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CE4B80C-12B2-E445-85AF-07A8AEDC74A7}"/>
              </a:ext>
            </a:extLst>
          </p:cNvPr>
          <p:cNvSpPr txBox="1"/>
          <p:nvPr/>
        </p:nvSpPr>
        <p:spPr>
          <a:xfrm>
            <a:off x="172947" y="6315212"/>
            <a:ext cx="10293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Noé21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4C3F290-FF25-BF4C-950C-A96E2CFC5C97}"/>
              </a:ext>
            </a:extLst>
          </p:cNvPr>
          <p:cNvSpPr txBox="1"/>
          <p:nvPr/>
        </p:nvSpPr>
        <p:spPr>
          <a:xfrm>
            <a:off x="2710711" y="84665"/>
            <a:ext cx="8854756" cy="15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"La consommation d'électricité est estimée à 4 TWh!</a:t>
            </a:r>
          </a:p>
          <a:p>
            <a:endParaRPr lang="fr-CH" sz="800" b="1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24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24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Soit trois fois notre consommation actuelle»</a:t>
            </a:r>
          </a:p>
          <a:p>
            <a:endParaRPr lang="fr-CH" sz="800" b="1" i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CH" sz="24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         </a:t>
            </a:r>
            <a:r>
              <a:rPr lang="fr-CH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Fabiola Gianotti, directrice du CERN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9FD6DEA-ABC0-8941-AF7B-91241A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6431" y="6356350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11</a:t>
            </a:fld>
            <a:endParaRPr lang="fr-CH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46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7DCCD9E-7DBF-E74E-987E-716B7B46774E}"/>
              </a:ext>
            </a:extLst>
          </p:cNvPr>
          <p:cNvSpPr txBox="1"/>
          <p:nvPr/>
        </p:nvSpPr>
        <p:spPr>
          <a:xfrm>
            <a:off x="257612" y="1818888"/>
            <a:ext cx="34846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461260" algn="l"/>
              </a:tabLst>
            </a:pPr>
            <a:r>
              <a:rPr lang="fr-CH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TWh</a:t>
            </a:r>
          </a:p>
          <a:p>
            <a:pPr>
              <a:tabLst>
                <a:tab pos="2461260" algn="l"/>
              </a:tabLst>
            </a:pPr>
            <a:r>
              <a:rPr lang="fr-CH" sz="24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4'000 GWh</a:t>
            </a:r>
          </a:p>
          <a:p>
            <a:pPr>
              <a:tabLst>
                <a:tab pos="2461260" algn="l"/>
              </a:tabLst>
            </a:pPr>
            <a:r>
              <a:rPr lang="fr-CH" sz="24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4'000'000 MWh</a:t>
            </a:r>
          </a:p>
          <a:p>
            <a:pPr>
              <a:tabLst>
                <a:tab pos="2461260" algn="l"/>
              </a:tabLst>
            </a:pPr>
            <a:r>
              <a:rPr lang="fr-CH" sz="24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4'000'000'000 kWh</a:t>
            </a:r>
          </a:p>
          <a:p>
            <a:pPr>
              <a:tabLst>
                <a:tab pos="2461260" algn="l"/>
              </a:tabLst>
            </a:pPr>
            <a:r>
              <a:rPr lang="fr-CH" sz="24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fr-CH" sz="24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x le London </a:t>
            </a:r>
            <a:r>
              <a:rPr lang="fr-CH" sz="240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Array</a:t>
            </a:r>
            <a:endParaRPr lang="fr-CH" sz="24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2461260" algn="l"/>
              </a:tabLst>
            </a:pPr>
            <a:endParaRPr lang="fr-CH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2461260" algn="l"/>
              </a:tabLst>
            </a:pPr>
            <a:r>
              <a:rPr lang="fr-CH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 dont on ne distingue ici que </a:t>
            </a:r>
            <a:r>
              <a:rPr lang="fr-CH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126 des 175</a:t>
            </a:r>
            <a:r>
              <a:rPr lang="fr-CH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éoliennes </a:t>
            </a:r>
            <a:endParaRPr lang="fr-CH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9DDD2B-48E6-D14C-AB21-AC672F403B5B}"/>
              </a:ext>
            </a:extLst>
          </p:cNvPr>
          <p:cNvSpPr txBox="1"/>
          <p:nvPr/>
        </p:nvSpPr>
        <p:spPr>
          <a:xfrm>
            <a:off x="189880" y="104187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Décembre 2023</a:t>
            </a:r>
            <a:endParaRPr lang="fr-CH" sz="1200" dirty="0"/>
          </a:p>
        </p:txBody>
      </p:sp>
      <p:pic>
        <p:nvPicPr>
          <p:cNvPr id="7" name="Image 6" descr="undefined">
            <a:extLst>
              <a:ext uri="{FF2B5EF4-FFF2-40B4-BE49-F238E27FC236}">
                <a16:creationId xmlns:a16="http://schemas.microsoft.com/office/drawing/2014/main" id="{C0955A6B-FBBA-CECA-EF00-FDEA2B49A6D5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066" y="313500"/>
            <a:ext cx="8116400" cy="6087300"/>
          </a:xfrm>
          <a:prstGeom prst="rect">
            <a:avLst/>
          </a:prstGeom>
          <a:noFill/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4458E5D-39E6-F847-A89D-EA129E67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5997" y="6425362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12</a:t>
            </a:fld>
            <a:endParaRPr lang="fr-CH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81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9EEB18C-EAD7-1E46-AC0A-6E2B82DC2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64" y="153248"/>
            <a:ext cx="10202271" cy="655150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48C3EB7-94A6-A144-B529-7F076E6AB858}"/>
              </a:ext>
            </a:extLst>
          </p:cNvPr>
          <p:cNvSpPr txBox="1"/>
          <p:nvPr/>
        </p:nvSpPr>
        <p:spPr>
          <a:xfrm>
            <a:off x="33869" y="6122987"/>
            <a:ext cx="8593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</a:t>
            </a:r>
          </a:p>
          <a:p>
            <a:r>
              <a:rPr lang="fr-CH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Noé21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E277ADB-C33D-4D4F-A039-492FC5BE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4455" y="6442615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13</a:t>
            </a:fld>
            <a:endParaRPr lang="fr-CH" sz="2000" b="1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0BFAAD-1763-A841-A242-48CCF2BD79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3296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708493-120A-1044-9D94-F32924C5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190" y="6356350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14</a:t>
            </a:fld>
            <a:endParaRPr lang="fr-CH" sz="2000" b="1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BD3CA2-75F5-8D4B-89C1-AA0629B3E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46" y="136525"/>
            <a:ext cx="10632863" cy="65000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861C2A-A5AF-F24E-9B1B-7AF798049A71}"/>
              </a:ext>
            </a:extLst>
          </p:cNvPr>
          <p:cNvSpPr txBox="1"/>
          <p:nvPr/>
        </p:nvSpPr>
        <p:spPr>
          <a:xfrm>
            <a:off x="644751" y="661529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Source: </a:t>
            </a:r>
            <a:r>
              <a:rPr lang="fr-CH" sz="10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"Refer</a:t>
            </a:r>
            <a:r>
              <a:rPr lang="fr-CH" sz="1000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ence </a:t>
            </a:r>
            <a:r>
              <a:rPr lang="fr-CH" sz="1000" i="1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implementation</a:t>
            </a:r>
            <a:r>
              <a:rPr lang="fr-CH" sz="1000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scenario </a:t>
            </a:r>
            <a:r>
              <a:rPr lang="fr-CH" sz="10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&amp; </a:t>
            </a:r>
            <a:r>
              <a:rPr lang="fr-CH" sz="1000" i="1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work</a:t>
            </a:r>
            <a:r>
              <a:rPr lang="fr-CH" sz="10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H" sz="1000" i="1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with</a:t>
            </a:r>
            <a:r>
              <a:rPr lang="fr-CH" sz="10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the host states",</a:t>
            </a:r>
            <a:r>
              <a:rPr lang="fr-CH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J. </a:t>
            </a:r>
            <a:r>
              <a:rPr lang="fr-CH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Gutleber</a:t>
            </a:r>
            <a:r>
              <a:rPr lang="fr-CH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(CERN) </a:t>
            </a:r>
            <a:endParaRPr lang="fr-CH" sz="1000"/>
          </a:p>
        </p:txBody>
      </p:sp>
    </p:spTree>
    <p:extLst>
      <p:ext uri="{BB962C8B-B14F-4D97-AF65-F5344CB8AC3E}">
        <p14:creationId xmlns:p14="http://schemas.microsoft.com/office/powerpoint/2010/main" val="2114955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BA31DB-591C-2A46-8D9B-A3337E6B27A2}"/>
              </a:ext>
            </a:extLst>
          </p:cNvPr>
          <p:cNvSpPr txBox="1"/>
          <p:nvPr/>
        </p:nvSpPr>
        <p:spPr>
          <a:xfrm>
            <a:off x="193444" y="1018463"/>
            <a:ext cx="1638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Janvier 2024 </a:t>
            </a:r>
            <a:endParaRPr lang="fr-CH" sz="1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DC2B64-C488-EB48-BD72-4CCBE1FBF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0" y="311150"/>
            <a:ext cx="7670800" cy="62357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B652FF7-8033-2549-A75D-87F1FEA0C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6431" y="6356350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15</a:t>
            </a:fld>
            <a:endParaRPr lang="fr-CH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74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708493-120A-1044-9D94-F32924C5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6431" y="6356350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16</a:t>
            </a:fld>
            <a:endParaRPr lang="fr-CH" sz="2000" b="1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861C2A-A5AF-F24E-9B1B-7AF798049A71}"/>
              </a:ext>
            </a:extLst>
          </p:cNvPr>
          <p:cNvSpPr txBox="1"/>
          <p:nvPr/>
        </p:nvSpPr>
        <p:spPr>
          <a:xfrm>
            <a:off x="644751" y="661529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Source: </a:t>
            </a:r>
            <a:r>
              <a:rPr lang="fr-CH" sz="10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"Refer</a:t>
            </a:r>
            <a:r>
              <a:rPr lang="fr-CH" sz="1000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ence </a:t>
            </a:r>
            <a:r>
              <a:rPr lang="fr-CH" sz="1000" i="1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implementation</a:t>
            </a:r>
            <a:r>
              <a:rPr lang="fr-CH" sz="1000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scenario </a:t>
            </a:r>
            <a:r>
              <a:rPr lang="fr-CH" sz="10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&amp; </a:t>
            </a:r>
            <a:r>
              <a:rPr lang="fr-CH" sz="1000" i="1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work</a:t>
            </a:r>
            <a:r>
              <a:rPr lang="fr-CH" sz="10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H" sz="1000" i="1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with</a:t>
            </a:r>
            <a:r>
              <a:rPr lang="fr-CH" sz="10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the host states",</a:t>
            </a:r>
            <a:r>
              <a:rPr lang="fr-CH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J. </a:t>
            </a:r>
            <a:r>
              <a:rPr lang="fr-CH" sz="10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Gutleber</a:t>
            </a:r>
            <a:r>
              <a:rPr lang="fr-CH" sz="1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(CERN) </a:t>
            </a:r>
            <a:endParaRPr lang="fr-CH" sz="10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50D44F-9D4F-1147-A94E-6EAA7694B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6" y="108910"/>
            <a:ext cx="10709049" cy="655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BA31DB-591C-2A46-8D9B-A3337E6B27A2}"/>
              </a:ext>
            </a:extLst>
          </p:cNvPr>
          <p:cNvSpPr txBox="1"/>
          <p:nvPr/>
        </p:nvSpPr>
        <p:spPr>
          <a:xfrm>
            <a:off x="193444" y="1018463"/>
            <a:ext cx="1638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Janvier</a:t>
            </a:r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H" sz="1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E731D4-F87D-3945-914E-06649049B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13" y="1972754"/>
            <a:ext cx="5736790" cy="32209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730A73-8009-DF4B-938D-FA1AD5DEB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598" y="1972754"/>
            <a:ext cx="5708811" cy="320567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C502F3F-119C-854A-B017-B699F49DE654}"/>
              </a:ext>
            </a:extLst>
          </p:cNvPr>
          <p:cNvSpPr txBox="1"/>
          <p:nvPr/>
        </p:nvSpPr>
        <p:spPr>
          <a:xfrm>
            <a:off x="4018349" y="818408"/>
            <a:ext cx="470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/>
              <a:t>Volume des matériaux d’excavation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CEC48B-8715-C745-9E92-3AAE63D0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6431" y="6356350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17</a:t>
            </a:fld>
            <a:endParaRPr lang="fr-CH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23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BA31DB-591C-2A46-8D9B-A3337E6B27A2}"/>
              </a:ext>
            </a:extLst>
          </p:cNvPr>
          <p:cNvSpPr txBox="1"/>
          <p:nvPr/>
        </p:nvSpPr>
        <p:spPr>
          <a:xfrm>
            <a:off x="193444" y="1018463"/>
            <a:ext cx="1638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Janvier 2024</a:t>
            </a:r>
            <a:endParaRPr lang="fr-CH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23C5D3B-7827-7046-A18C-4B2BA0C9BF7D}"/>
              </a:ext>
            </a:extLst>
          </p:cNvPr>
          <p:cNvSpPr txBox="1"/>
          <p:nvPr/>
        </p:nvSpPr>
        <p:spPr>
          <a:xfrm>
            <a:off x="1867796" y="656034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 "Excavation Materials Management Strategy", Luisa </a:t>
            </a:r>
            <a:r>
              <a:rPr lang="fr-CH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Ulrici</a:t>
            </a:r>
            <a:r>
              <a:rPr lang="fr-CH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CERN</a:t>
            </a:r>
            <a:endParaRPr lang="fr-CH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2C2F4DA-383C-2F40-A4C0-8BD9D277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6431" y="6356350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18</a:t>
            </a:fld>
            <a:endParaRPr lang="fr-CH" sz="2000" b="1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02E12C-EB9D-9E47-B2A2-183626C8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185" y="2527"/>
            <a:ext cx="8977630" cy="66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8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BA31DB-591C-2A46-8D9B-A3337E6B27A2}"/>
              </a:ext>
            </a:extLst>
          </p:cNvPr>
          <p:cNvSpPr txBox="1"/>
          <p:nvPr/>
        </p:nvSpPr>
        <p:spPr>
          <a:xfrm>
            <a:off x="193444" y="1018463"/>
            <a:ext cx="1638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Janvier 2024</a:t>
            </a:r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H" sz="1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490CCF-F6B7-9846-A945-7BACDD37B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35" y="1008067"/>
            <a:ext cx="10300355" cy="5666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261629A-9259-894F-A244-904DE7A685B6}"/>
              </a:ext>
            </a:extLst>
          </p:cNvPr>
          <p:cNvSpPr txBox="1"/>
          <p:nvPr/>
        </p:nvSpPr>
        <p:spPr>
          <a:xfrm>
            <a:off x="3657600" y="372523"/>
            <a:ext cx="5730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/>
              <a:t>Inventaire des points de décharge possibles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23C5D3B-7827-7046-A18C-4B2BA0C9BF7D}"/>
              </a:ext>
            </a:extLst>
          </p:cNvPr>
          <p:cNvSpPr txBox="1"/>
          <p:nvPr/>
        </p:nvSpPr>
        <p:spPr>
          <a:xfrm>
            <a:off x="1747025" y="659484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 "Excavation </a:t>
            </a:r>
            <a:r>
              <a:rPr lang="fr-CH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lang="fr-CH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Management </a:t>
            </a:r>
            <a:r>
              <a:rPr lang="fr-CH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fr-CH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", Luisa </a:t>
            </a:r>
            <a:r>
              <a:rPr lang="fr-CH" sz="10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Ulrici</a:t>
            </a:r>
            <a:r>
              <a:rPr lang="fr-CH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CERN</a:t>
            </a:r>
            <a:endParaRPr lang="fr-CH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C21CB5-6361-4742-89F6-7C6DAF4C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6431" y="6356350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19</a:t>
            </a:fld>
            <a:endParaRPr lang="fr-CH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90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BA31DB-591C-2A46-8D9B-A3337E6B27A2}"/>
              </a:ext>
            </a:extLst>
          </p:cNvPr>
          <p:cNvSpPr txBox="1"/>
          <p:nvPr/>
        </p:nvSpPr>
        <p:spPr>
          <a:xfrm>
            <a:off x="193444" y="1018463"/>
            <a:ext cx="1638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Janvier 2024 </a:t>
            </a:r>
            <a:endParaRPr lang="fr-CH" sz="12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C576CEC-A66B-0C45-B4BE-D364AF971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43" y="1456550"/>
            <a:ext cx="14085703" cy="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 dirty="0"/>
          </a:p>
        </p:txBody>
      </p:sp>
      <p:pic>
        <p:nvPicPr>
          <p:cNvPr id="1025" name="Image 3" descr="page5image56656288">
            <a:extLst>
              <a:ext uri="{FF2B5EF4-FFF2-40B4-BE49-F238E27FC236}">
                <a16:creationId xmlns:a16="http://schemas.microsoft.com/office/drawing/2014/main" id="{E67110C7-1EA6-B943-A0C7-A3B0DAF37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3" y="1568844"/>
            <a:ext cx="11838135" cy="413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A1CCDF4-F08D-234F-AE99-845A7FE84D6D}"/>
              </a:ext>
            </a:extLst>
          </p:cNvPr>
          <p:cNvSpPr txBox="1"/>
          <p:nvPr/>
        </p:nvSpPr>
        <p:spPr>
          <a:xfrm>
            <a:off x="257612" y="5770029"/>
            <a:ext cx="7138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fr-CH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"2022.FCCeeFeasabilityStudyProgress2022.pdf"</a:t>
            </a:r>
            <a:endParaRPr lang="fr-CH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AA25E31-6816-E54A-8128-5B0F8DE6C9A7}"/>
              </a:ext>
            </a:extLst>
          </p:cNvPr>
          <p:cNvSpPr txBox="1"/>
          <p:nvPr/>
        </p:nvSpPr>
        <p:spPr>
          <a:xfrm>
            <a:off x="3136230" y="372523"/>
            <a:ext cx="5237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moyenne à 240 mètres sous terre</a:t>
            </a:r>
            <a:endParaRPr lang="fr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829963-EA6E-F74B-BA6A-793E5274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8378" y="6339097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2</a:t>
            </a:fld>
            <a:endParaRPr lang="fr-CH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57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91287E3-C4C4-E744-9FAB-2DAD3A8E8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20</a:t>
            </a:fld>
            <a:endParaRPr lang="fr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9756B8-1C2D-6E4E-B56E-7E55B2873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0"/>
            <a:ext cx="1165013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3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CDA40BC-B430-CC40-A62B-0B4D0FB30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95"/>
            <a:ext cx="9221731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B81A31E-1105-7640-8DC2-A8D5B0318E34}"/>
              </a:ext>
            </a:extLst>
          </p:cNvPr>
          <p:cNvSpPr txBox="1"/>
          <p:nvPr/>
        </p:nvSpPr>
        <p:spPr>
          <a:xfrm>
            <a:off x="9221731" y="0"/>
            <a:ext cx="26867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1800" dirty="0">
              <a:effectLst/>
              <a:latin typeface="TimesNewRomanPSMT"/>
            </a:endParaRPr>
          </a:p>
          <a:p>
            <a:endParaRPr lang="fr-CH" dirty="0">
              <a:latin typeface="TimesNewRomanPSMT"/>
            </a:endParaRPr>
          </a:p>
          <a:p>
            <a:endParaRPr lang="fr-CH" sz="1800" dirty="0">
              <a:effectLst/>
              <a:latin typeface="TimesNewRomanPSMT"/>
            </a:endParaRPr>
          </a:p>
          <a:p>
            <a:r>
              <a:rPr lang="fr-CH" sz="1800" dirty="0">
                <a:effectLst/>
                <a:latin typeface="TimesNewRomanPSMT"/>
              </a:rPr>
              <a:t>La parcelle agricole 2113 (5,7 ha) est </a:t>
            </a:r>
            <a:r>
              <a:rPr lang="fr-CH" sz="1800" dirty="0" err="1">
                <a:effectLst/>
                <a:latin typeface="TimesNewRomanPSMT"/>
              </a:rPr>
              <a:t>située</a:t>
            </a:r>
            <a:r>
              <a:rPr lang="fr-CH" sz="1800" dirty="0">
                <a:effectLst/>
                <a:latin typeface="TimesNewRomanPSMT"/>
              </a:rPr>
              <a:t> sur la commune de </a:t>
            </a:r>
            <a:r>
              <a:rPr lang="fr-CH" sz="1800" dirty="0" err="1">
                <a:effectLst/>
                <a:latin typeface="TimesNewRomanPSMT"/>
              </a:rPr>
              <a:t>Presinge</a:t>
            </a:r>
            <a:r>
              <a:rPr lang="fr-CH" sz="1800" dirty="0">
                <a:effectLst/>
                <a:latin typeface="TimesNewRomanPSMT"/>
              </a:rPr>
              <a:t>, directement </a:t>
            </a:r>
            <a:r>
              <a:rPr lang="fr-CH" sz="1800" dirty="0" err="1">
                <a:effectLst/>
                <a:latin typeface="TimesNewRomanPSMT"/>
              </a:rPr>
              <a:t>connectée</a:t>
            </a:r>
            <a:r>
              <a:rPr lang="fr-CH" sz="1800" dirty="0">
                <a:effectLst/>
                <a:latin typeface="TimesNewRomanPSMT"/>
              </a:rPr>
              <a:t> à la route de </a:t>
            </a:r>
            <a:r>
              <a:rPr lang="fr-CH" sz="1800" dirty="0" err="1">
                <a:effectLst/>
                <a:latin typeface="TimesNewRomanPSMT"/>
              </a:rPr>
              <a:t>Jussy</a:t>
            </a:r>
            <a:r>
              <a:rPr lang="fr-CH" sz="1800" dirty="0">
                <a:effectLst/>
                <a:latin typeface="TimesNewRomanPSMT"/>
              </a:rPr>
              <a:t>, dans le secteur </a:t>
            </a:r>
            <a:r>
              <a:rPr lang="fr-CH" sz="1800" dirty="0" err="1">
                <a:effectLst/>
                <a:latin typeface="TimesNewRomanPSMT"/>
              </a:rPr>
              <a:t>Girec</a:t>
            </a:r>
            <a:r>
              <a:rPr lang="fr-CH" sz="1800" dirty="0">
                <a:effectLst/>
                <a:latin typeface="TimesNewRomanPSMT"/>
              </a:rPr>
              <a:t>, à la sortie du lieu-dit "l'Avenir".</a:t>
            </a:r>
          </a:p>
          <a:p>
            <a:r>
              <a:rPr lang="fr-CH" sz="1800" dirty="0">
                <a:effectLst/>
                <a:latin typeface="TimesNewRomanPSMT"/>
              </a:rPr>
              <a:t> </a:t>
            </a:r>
            <a:endParaRPr lang="fr-CH" dirty="0"/>
          </a:p>
          <a:p>
            <a:r>
              <a:rPr lang="fr-CH" sz="1800" dirty="0">
                <a:effectLst/>
                <a:latin typeface="TimesNewRomanPSMT"/>
              </a:rPr>
              <a:t>La parcelle de champ agricole 12530 est </a:t>
            </a:r>
            <a:r>
              <a:rPr lang="fr-CH" sz="1800" dirty="0" err="1">
                <a:effectLst/>
                <a:latin typeface="TimesNewRomanPSMT"/>
              </a:rPr>
              <a:t>située</a:t>
            </a:r>
            <a:r>
              <a:rPr lang="fr-CH" sz="1800" dirty="0">
                <a:effectLst/>
                <a:latin typeface="TimesNewRomanPSMT"/>
              </a:rPr>
              <a:t> sur la commune de </a:t>
            </a:r>
            <a:r>
              <a:rPr lang="fr-CH" sz="1800" dirty="0" err="1">
                <a:effectLst/>
                <a:latin typeface="TimesNewRomanPSMT"/>
              </a:rPr>
              <a:t>Choulex</a:t>
            </a:r>
            <a:r>
              <a:rPr lang="fr-CH" sz="1800" dirty="0">
                <a:effectLst/>
                <a:latin typeface="TimesNewRomanPSMT"/>
              </a:rPr>
              <a:t>. Elle </a:t>
            </a:r>
            <a:r>
              <a:rPr lang="fr-CH" sz="1800" dirty="0" err="1">
                <a:effectLst/>
                <a:latin typeface="TimesNewRomanPSMT"/>
              </a:rPr>
              <a:t>nécessiterait</a:t>
            </a:r>
            <a:r>
              <a:rPr lang="fr-CH" sz="1800" dirty="0">
                <a:effectLst/>
                <a:latin typeface="TimesNewRomanPSMT"/>
              </a:rPr>
              <a:t> la </a:t>
            </a:r>
            <a:r>
              <a:rPr lang="fr-CH" sz="1800" dirty="0" err="1">
                <a:effectLst/>
                <a:latin typeface="TimesNewRomanPSMT"/>
              </a:rPr>
              <a:t>création</a:t>
            </a:r>
            <a:r>
              <a:rPr lang="fr-CH" sz="1800" dirty="0">
                <a:effectLst/>
                <a:latin typeface="TimesNewRomanPSMT"/>
              </a:rPr>
              <a:t> d'un </a:t>
            </a:r>
            <a:r>
              <a:rPr lang="fr-CH" sz="1800" dirty="0" err="1">
                <a:effectLst/>
                <a:latin typeface="TimesNewRomanPSMT"/>
              </a:rPr>
              <a:t>accès</a:t>
            </a:r>
            <a:r>
              <a:rPr lang="fr-CH" sz="1800" dirty="0">
                <a:effectLst/>
                <a:latin typeface="TimesNewRomanPSMT"/>
              </a:rPr>
              <a:t> à la route de </a:t>
            </a:r>
            <a:r>
              <a:rPr lang="fr-CH" sz="1800" dirty="0" err="1">
                <a:effectLst/>
                <a:latin typeface="TimesNewRomanPSMT"/>
              </a:rPr>
              <a:t>Jussy</a:t>
            </a:r>
            <a:r>
              <a:rPr lang="fr-CH" sz="1800" dirty="0">
                <a:effectLst/>
                <a:latin typeface="TimesNewRomanPSMT"/>
              </a:rPr>
              <a:t> via la parcelle 2113 </a:t>
            </a:r>
            <a:r>
              <a:rPr lang="fr-CH" sz="1800" dirty="0" err="1">
                <a:effectLst/>
                <a:latin typeface="TimesNewRomanPSMT"/>
              </a:rPr>
              <a:t>localisée</a:t>
            </a:r>
            <a:r>
              <a:rPr lang="fr-CH" sz="1800" dirty="0">
                <a:effectLst/>
                <a:latin typeface="TimesNewRomanPSMT"/>
              </a:rPr>
              <a:t> sur la commune de </a:t>
            </a:r>
            <a:r>
              <a:rPr lang="fr-CH" sz="1800" dirty="0" err="1">
                <a:effectLst/>
                <a:latin typeface="TimesNewRomanPSMT"/>
              </a:rPr>
              <a:t>Presinge</a:t>
            </a:r>
            <a:r>
              <a:rPr lang="fr-CH" sz="1800" dirty="0">
                <a:effectLst/>
                <a:latin typeface="TimesNewRomanPSMT"/>
              </a:rPr>
              <a:t> ou par le nord.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45814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D147EE-09B6-7A44-A625-797CC5B99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22</a:t>
            </a:fld>
            <a:endParaRPr lang="fr-CH"/>
          </a:p>
        </p:txBody>
      </p:sp>
      <p:pic>
        <p:nvPicPr>
          <p:cNvPr id="3074" name="Picture 2" descr="page3image285402192">
            <a:extLst>
              <a:ext uri="{FF2B5EF4-FFF2-40B4-BE49-F238E27FC236}">
                <a16:creationId xmlns:a16="http://schemas.microsoft.com/office/drawing/2014/main" id="{1700C71A-A161-C84B-A4B8-1672CE9B8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73668"/>
            <a:ext cx="11226800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357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E462035-3F23-5B46-831E-AD9F775E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23</a:t>
            </a:fld>
            <a:endParaRPr lang="fr-CH"/>
          </a:p>
        </p:txBody>
      </p:sp>
      <p:pic>
        <p:nvPicPr>
          <p:cNvPr id="4098" name="Picture 2" descr="page4image285880688">
            <a:extLst>
              <a:ext uri="{FF2B5EF4-FFF2-40B4-BE49-F238E27FC236}">
                <a16:creationId xmlns:a16="http://schemas.microsoft.com/office/drawing/2014/main" id="{54781F87-2C70-3E43-9021-67879810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27890"/>
            <a:ext cx="7905750" cy="58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944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B72EF5-1D04-D040-8C0C-C5A007BA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05" y="0"/>
            <a:ext cx="9225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5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8168F-688F-4E40-841E-00AD483F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25</a:t>
            </a:fld>
            <a:endParaRPr lang="fr-CH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FC6C3B-3AE1-594A-9C83-7571B3C18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40" y="514771"/>
            <a:ext cx="11756699" cy="491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95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4454B0A-3E54-2D4C-ACFF-363C95B7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26</a:t>
            </a:fld>
            <a:endParaRPr lang="fr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19CAA6-6E9C-4944-9740-84AAC9B54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5" y="0"/>
            <a:ext cx="12118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F286825-B1AB-BA4A-ADD1-A68AD8A9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27</a:t>
            </a:fld>
            <a:endParaRPr lang="fr-CH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94AE7A-FB68-DD41-9D68-AEA3C892E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32" y="-219077"/>
            <a:ext cx="11573935" cy="651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81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A7BA57C-F78D-854F-9B49-99E30984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28</a:t>
            </a:fld>
            <a:endParaRPr lang="fr-CH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93C3B4-6A2F-C040-A7D6-5E4DB1917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06" y="494938"/>
            <a:ext cx="11240081" cy="56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79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9641B67-55DC-3E40-9E32-1F8B837E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577E1-A7CD-FD46-804E-6EB664C7E3B0}" type="slidenum">
              <a:rPr lang="fr-CH" smtClean="0"/>
              <a:t>29</a:t>
            </a:fld>
            <a:endParaRPr lang="fr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3DEFBD-7817-B942-A04A-62F72EDAB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56"/>
            <a:ext cx="12192000" cy="66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576CEC-A66B-0C45-B4BE-D364AF971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43" y="1456550"/>
            <a:ext cx="14085703" cy="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41A7AFA-82AE-6B49-97B1-BCC76C019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68" y="182078"/>
            <a:ext cx="11371463" cy="642566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581243C-6651-4847-91AC-485365850F85}"/>
              </a:ext>
            </a:extLst>
          </p:cNvPr>
          <p:cNvSpPr txBox="1"/>
          <p:nvPr/>
        </p:nvSpPr>
        <p:spPr>
          <a:xfrm>
            <a:off x="410268" y="6607746"/>
            <a:ext cx="7138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fr-CH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"Progress on Civil Engineering for the FCC"</a:t>
            </a:r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Timothy Watson (CERN)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646767-7FAD-C248-B330-C95008E7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9862" y="6310797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3</a:t>
            </a:fld>
            <a:endParaRPr lang="fr-CH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11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576CEC-A66B-0C45-B4BE-D364AF971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43" y="1456550"/>
            <a:ext cx="14085703" cy="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0F3CFE-1F7A-7546-9FF0-D85DD5746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0" y="256673"/>
            <a:ext cx="11855347" cy="622177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8EF9B3B-18EC-3B44-B0F4-F92704C27152}"/>
              </a:ext>
            </a:extLst>
          </p:cNvPr>
          <p:cNvSpPr txBox="1"/>
          <p:nvPr/>
        </p:nvSpPr>
        <p:spPr>
          <a:xfrm>
            <a:off x="65474" y="6462827"/>
            <a:ext cx="7138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fr-CH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fr-CH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fr-CH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200" i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Infrasrtructure</a:t>
            </a:r>
            <a:r>
              <a:rPr lang="fr-CH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fr-CH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Klaus </a:t>
            </a:r>
            <a:r>
              <a:rPr lang="fr-CH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Hanke</a:t>
            </a:r>
            <a:r>
              <a:rPr lang="fr-CH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(CERN)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A5E7F2-3E05-C54F-B394-1C0BED03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5590" y="6409207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4</a:t>
            </a:fld>
            <a:endParaRPr lang="fr-CH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84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BA31DB-591C-2A46-8D9B-A3337E6B27A2}"/>
              </a:ext>
            </a:extLst>
          </p:cNvPr>
          <p:cNvSpPr txBox="1"/>
          <p:nvPr/>
        </p:nvSpPr>
        <p:spPr>
          <a:xfrm>
            <a:off x="193444" y="1018463"/>
            <a:ext cx="1638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Décembre 2023 </a:t>
            </a:r>
            <a:endParaRPr lang="fr-CH" sz="12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C576CEC-A66B-0C45-B4BE-D364AF971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43" y="1456550"/>
            <a:ext cx="14085703" cy="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99CB59-CF9E-D74F-9BB3-7BEC4032B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122" y="280522"/>
            <a:ext cx="6266815" cy="62668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3897B7C-A9C0-2842-AA08-D0457E6A0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06" y="4410063"/>
            <a:ext cx="1393426" cy="109967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C81C467-1F22-8C46-8D37-EF561B872425}"/>
              </a:ext>
            </a:extLst>
          </p:cNvPr>
          <p:cNvSpPr txBox="1"/>
          <p:nvPr/>
        </p:nvSpPr>
        <p:spPr>
          <a:xfrm>
            <a:off x="193443" y="1686991"/>
            <a:ext cx="3832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Coupe d'une grande caverne</a:t>
            </a:r>
            <a:endParaRPr lang="fr-CH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568C30-463C-B24C-B82A-32B63882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2232" y="6364774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5</a:t>
            </a:fld>
            <a:endParaRPr lang="fr-CH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5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BA31DB-591C-2A46-8D9B-A3337E6B27A2}"/>
              </a:ext>
            </a:extLst>
          </p:cNvPr>
          <p:cNvSpPr txBox="1"/>
          <p:nvPr/>
        </p:nvSpPr>
        <p:spPr>
          <a:xfrm>
            <a:off x="193444" y="1018463"/>
            <a:ext cx="1638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Décembre 2023 </a:t>
            </a:r>
            <a:endParaRPr lang="fr-CH" sz="12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C576CEC-A66B-0C45-B4BE-D364AF971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43" y="1456550"/>
            <a:ext cx="14085703" cy="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4AC4C6-CB7B-CF42-A1A0-9E4DF4177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33" y="1018462"/>
            <a:ext cx="114626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pic>
        <p:nvPicPr>
          <p:cNvPr id="4097" name="Image 14" descr="page29image17326000">
            <a:extLst>
              <a:ext uri="{FF2B5EF4-FFF2-40B4-BE49-F238E27FC236}">
                <a16:creationId xmlns:a16="http://schemas.microsoft.com/office/drawing/2014/main" id="{07FA0B05-9409-A54A-A5A4-890DA8F9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" y="1210967"/>
            <a:ext cx="11983135" cy="502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5BFF5C1-7AAC-FD48-9606-CD16C2383F25}"/>
              </a:ext>
            </a:extLst>
          </p:cNvPr>
          <p:cNvSpPr txBox="1"/>
          <p:nvPr/>
        </p:nvSpPr>
        <p:spPr>
          <a:xfrm>
            <a:off x="257612" y="6256400"/>
            <a:ext cx="7138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Source</a:t>
            </a:r>
            <a:r>
              <a:rPr lang="fr-CH" sz="12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"Future </a:t>
            </a:r>
            <a:r>
              <a:rPr lang="fr-CH" sz="1200" i="1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Circular</a:t>
            </a:r>
            <a:r>
              <a:rPr lang="fr-CH" sz="12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H" sz="1200" i="1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Collider</a:t>
            </a:r>
            <a:r>
              <a:rPr lang="fr-CH" sz="12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CH" sz="1200" i="1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Conceptual</a:t>
            </a:r>
            <a:r>
              <a:rPr lang="fr-CH" sz="12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Design Report Volume 3"</a:t>
            </a:r>
            <a:endParaRPr lang="fr-CH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DC3ADD-F279-2848-915A-91D59F3CCEC0}"/>
              </a:ext>
            </a:extLst>
          </p:cNvPr>
          <p:cNvSpPr txBox="1"/>
          <p:nvPr/>
        </p:nvSpPr>
        <p:spPr>
          <a:xfrm>
            <a:off x="3268578" y="371684"/>
            <a:ext cx="5654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Grande expérience logée dans une caverne</a:t>
            </a:r>
            <a:r>
              <a:rPr lang="fr-CH" sz="2400" dirty="0">
                <a:effectLst/>
              </a:rPr>
              <a:t> </a:t>
            </a:r>
            <a:endParaRPr lang="fr-CH" sz="240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615E72-1AB2-5B45-A105-5366D4FA5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188" y="6350836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6</a:t>
            </a:fld>
            <a:endParaRPr lang="fr-CH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2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576CEC-A66B-0C45-B4BE-D364AF971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43" y="1456550"/>
            <a:ext cx="14085703" cy="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4AC4C6-CB7B-CF42-A1A0-9E4DF4177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33" y="1018462"/>
            <a:ext cx="114626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F81DBF-8F7D-BA47-8FE8-2FCE95FE2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64" y="0"/>
            <a:ext cx="11866214" cy="683627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7812F93-71CE-E443-8CEB-07EE862BC045}"/>
              </a:ext>
            </a:extLst>
          </p:cNvPr>
          <p:cNvSpPr txBox="1"/>
          <p:nvPr/>
        </p:nvSpPr>
        <p:spPr>
          <a:xfrm>
            <a:off x="160422" y="6339961"/>
            <a:ext cx="8333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fr-CH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"Reference </a:t>
            </a:r>
            <a:r>
              <a:rPr lang="fr-CH" sz="1200" i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</a:t>
            </a:r>
            <a:r>
              <a:rPr lang="fr-CH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scenario PA31"</a:t>
            </a:r>
            <a:endParaRPr lang="fr-CH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H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 Alix, M. Benedikt, JP. Burnet, A. </a:t>
            </a:r>
            <a:r>
              <a:rPr lang="fr-CH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Cornago</a:t>
            </a:r>
            <a:r>
              <a:rPr lang="fr-CH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Eder, J. </a:t>
            </a:r>
            <a:r>
              <a:rPr lang="fr-CH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Gutleber</a:t>
            </a:r>
            <a:r>
              <a:rPr lang="fr-CH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Laidouni, </a:t>
            </a:r>
            <a:r>
              <a:rPr lang="fr-CH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CH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Watson, Y. Lechevin, A. </a:t>
            </a:r>
            <a:r>
              <a:rPr lang="fr-CH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Mayoux</a:t>
            </a:r>
            <a:r>
              <a:rPr lang="fr-CH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(CERN) ,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19BFA2-6F79-634B-A5B9-6FE957D4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3320" y="6405483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7</a:t>
            </a:fld>
            <a:endParaRPr lang="fr-CH" sz="2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51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576CEC-A66B-0C45-B4BE-D364AF971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43" y="1456550"/>
            <a:ext cx="14085703" cy="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4AC4C6-CB7B-CF42-A1A0-9E4DF4177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33" y="1018462"/>
            <a:ext cx="114626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22CF98-075B-1648-9FFF-DE8979E74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4" y="312568"/>
            <a:ext cx="11941585" cy="60721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84CD982-0C43-E54A-BB5F-EB9461462D1B}"/>
              </a:ext>
            </a:extLst>
          </p:cNvPr>
          <p:cNvSpPr txBox="1"/>
          <p:nvPr/>
        </p:nvSpPr>
        <p:spPr>
          <a:xfrm>
            <a:off x="97191" y="6468042"/>
            <a:ext cx="7138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fr-CH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"FCC </a:t>
            </a:r>
            <a:r>
              <a:rPr lang="fr-CH" sz="1200" i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</a:t>
            </a:r>
            <a:r>
              <a:rPr lang="fr-CH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UK </a:t>
            </a:r>
            <a:r>
              <a:rPr lang="fr-CH" sz="1200" i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Industry</a:t>
            </a:r>
            <a:r>
              <a:rPr lang="fr-CH" sz="12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Session"</a:t>
            </a:r>
            <a:r>
              <a:rPr lang="fr-CH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Timothy Watson</a:t>
            </a:r>
            <a:r>
              <a:rPr lang="fr-CH" sz="1200">
                <a:effectLst/>
              </a:rPr>
              <a:t> </a:t>
            </a:r>
            <a:endParaRPr lang="fr-CH" sz="12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754654-D2DA-8648-B844-522C6F32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9526" y="6346143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/>
              <a:t>8</a:t>
            </a:fld>
            <a:endParaRPr lang="fr-CH" sz="2000" b="1"/>
          </a:p>
        </p:txBody>
      </p:sp>
    </p:spTree>
    <p:extLst>
      <p:ext uri="{BB962C8B-B14F-4D97-AF65-F5344CB8AC3E}">
        <p14:creationId xmlns:p14="http://schemas.microsoft.com/office/powerpoint/2010/main" val="352759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74B3A7-5B82-6849-98FF-D1679AC5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" y="296567"/>
            <a:ext cx="1773585" cy="53762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C576CEC-A66B-0C45-B4BE-D364AF971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43" y="1456550"/>
            <a:ext cx="14085703" cy="4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8272F7-03CB-1542-A97F-C53DB4DB5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11" y="1552801"/>
            <a:ext cx="11645549" cy="438298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40F0B1F-B1A1-9E43-BD1D-B23313E1CD81}"/>
              </a:ext>
            </a:extLst>
          </p:cNvPr>
          <p:cNvSpPr txBox="1"/>
          <p:nvPr/>
        </p:nvSpPr>
        <p:spPr>
          <a:xfrm>
            <a:off x="257611" y="5968540"/>
            <a:ext cx="7138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fr-CH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fr-CH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Introductory</a:t>
            </a:r>
            <a:r>
              <a:rPr lang="fr-CH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remarks</a:t>
            </a:r>
            <a:r>
              <a:rPr lang="fr-CH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", </a:t>
            </a:r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Fabiola Gianotti (CERN), FCC </a:t>
            </a:r>
            <a:r>
              <a:rPr lang="fr-CH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</a:t>
            </a:r>
            <a:r>
              <a:rPr lang="fr-CH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Londres, juin 2023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B59731-B34C-A046-8D1C-B8D0C3B03F71}"/>
              </a:ext>
            </a:extLst>
          </p:cNvPr>
          <p:cNvSpPr txBox="1"/>
          <p:nvPr/>
        </p:nvSpPr>
        <p:spPr>
          <a:xfrm>
            <a:off x="4469032" y="372523"/>
            <a:ext cx="2767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Calendrier</a:t>
            </a:r>
            <a:endParaRPr lang="fr-CH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2D1C74-E162-2C4E-8051-2071A8EA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788" y="6372120"/>
            <a:ext cx="2743200" cy="365125"/>
          </a:xfrm>
        </p:spPr>
        <p:txBody>
          <a:bodyPr/>
          <a:lstStyle/>
          <a:p>
            <a:fld id="{46E577E1-A7CD-FD46-804E-6EB664C7E3B0}" type="slidenum">
              <a:rPr lang="fr-CH" sz="2000" b="1" smtClean="0">
                <a:solidFill>
                  <a:schemeClr val="tx1"/>
                </a:solidFill>
              </a:rPr>
              <a:t>9</a:t>
            </a:fld>
            <a:endParaRPr lang="fr-CH" sz="2000" b="1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B6350E-E5DA-004E-950C-F34C1862B71C}"/>
              </a:ext>
            </a:extLst>
          </p:cNvPr>
          <p:cNvSpPr txBox="1"/>
          <p:nvPr/>
        </p:nvSpPr>
        <p:spPr>
          <a:xfrm>
            <a:off x="5960815" y="5364191"/>
            <a:ext cx="66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2033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32B7F8-D4B6-8B47-9A1F-BA9366164736}"/>
              </a:ext>
            </a:extLst>
          </p:cNvPr>
          <p:cNvSpPr txBox="1"/>
          <p:nvPr/>
        </p:nvSpPr>
        <p:spPr>
          <a:xfrm flipH="1">
            <a:off x="8646850" y="5364191"/>
            <a:ext cx="66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2048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91B6AD-02A3-4D48-9896-4ED28381A0F8}"/>
              </a:ext>
            </a:extLst>
          </p:cNvPr>
          <p:cNvSpPr txBox="1"/>
          <p:nvPr/>
        </p:nvSpPr>
        <p:spPr>
          <a:xfrm>
            <a:off x="10505579" y="5364191"/>
            <a:ext cx="66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2074</a:t>
            </a:r>
          </a:p>
        </p:txBody>
      </p:sp>
    </p:spTree>
    <p:extLst>
      <p:ext uri="{BB962C8B-B14F-4D97-AF65-F5344CB8AC3E}">
        <p14:creationId xmlns:p14="http://schemas.microsoft.com/office/powerpoint/2010/main" val="40397904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22842</TotalTime>
  <Words>512</Words>
  <Application>Microsoft Macintosh PowerPoint</Application>
  <PresentationFormat>Grand écran</PresentationFormat>
  <Paragraphs>116</Paragraphs>
  <Slides>29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TimesNewRomanPSMT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71</cp:revision>
  <cp:lastPrinted>2023-10-01T18:16:11Z</cp:lastPrinted>
  <dcterms:created xsi:type="dcterms:W3CDTF">2023-09-30T19:28:59Z</dcterms:created>
  <dcterms:modified xsi:type="dcterms:W3CDTF">2024-02-10T17:25:13Z</dcterms:modified>
</cp:coreProperties>
</file>